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20" d="100"/>
          <a:sy n="120" d="100"/>
        </p:scale>
        <p:origin x="1548" y="84"/>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11/12/2020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11/12/2020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2020/11/12</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76836" y="2959206"/>
            <a:ext cx="6536702" cy="5436425"/>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u="sng" dirty="0" smtClean="0">
                <a:solidFill>
                  <a:srgbClr val="2C2F34"/>
                </a:solidFill>
                <a:latin typeface="Calibri" panose="020F0502020204030204" pitchFamily="34" charset="0"/>
                <a:ea typeface="Calibri" panose="020F0502020204030204" pitchFamily="34" charset="0"/>
                <a:cs typeface="Calibri" panose="020F0502020204030204" pitchFamily="34" charset="0"/>
              </a:rPr>
              <a:t>أداء </a:t>
            </a: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الثاني عشر </a:t>
            </a:r>
            <a:r>
              <a:rPr lang="ar-KW" sz="1100" dirty="0">
                <a:latin typeface="Calibri" panose="020F0502020204030204" pitchFamily="34" charset="0"/>
                <a:ea typeface="Calibri" panose="020F0502020204030204" pitchFamily="34" charset="0"/>
                <a:cs typeface="Calibri" panose="020F0502020204030204" pitchFamily="34" charset="0"/>
              </a:rPr>
              <a:t>من نوفمبر</a:t>
            </a:r>
            <a:r>
              <a:rPr lang="ar-SA" sz="1100" dirty="0">
                <a:latin typeface="Calibri" panose="020F0502020204030204" pitchFamily="34" charset="0"/>
                <a:ea typeface="Calibri" panose="020F0502020204030204" pitchFamily="34" charset="0"/>
                <a:cs typeface="Calibri" panose="020F0502020204030204" pitchFamily="34" charset="0"/>
              </a:rPr>
              <a:t> على ارتفاع جماعي في أداء مؤشراتها مقارنة مع اقفال الأسبوع الماضي، حيث ارتفع مؤشر السوق العام بنسبة 0.7%، ومؤشر السوق الأول بنسبة 0.9%، و مؤشر السوق الرئيسي بنسبة 0.3%. كما ارتفع المعدل اليومي لقيمة الأسهم المتداولة بنسبة 43.9% إلى 63 مليون د.ك خلال الأسبوع بالمقارنة مع 43.8 مليون د.ك للأسبوع الماضي، وكذلك المعدل اليومي لكمية الأسهم المتداولة بنسبة 20.8% </a:t>
            </a:r>
            <a:r>
              <a:rPr lang="ar-SA" sz="1100" dirty="0" smtClean="0">
                <a:latin typeface="Calibri" panose="020F0502020204030204" pitchFamily="34" charset="0"/>
                <a:ea typeface="Calibri" panose="020F0502020204030204" pitchFamily="34" charset="0"/>
                <a:cs typeface="Calibri" panose="020F0502020204030204" pitchFamily="34" charset="0"/>
              </a:rPr>
              <a:t>إلى </a:t>
            </a:r>
            <a:r>
              <a:rPr lang="ar-SA" sz="1100" dirty="0">
                <a:latin typeface="Calibri" panose="020F0502020204030204" pitchFamily="34" charset="0"/>
                <a:ea typeface="Calibri" panose="020F0502020204030204" pitchFamily="34" charset="0"/>
                <a:cs typeface="Calibri" panose="020F0502020204030204" pitchFamily="34" charset="0"/>
              </a:rPr>
              <a:t>215 مليون سهم بالمقارنة مع 178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جاء أداء مؤشرات البورصة متباينا خلال جلسات الأسبوع، حيث شهدت الثلاث جلسات الأولى صعودا واضحا على أثر ظهور النتائج الأولية للإنتخابات الأمريكية، والتي دفعت كافة أسواق المال العالمية إلى الإرتفاع، حيث شهدت  شريحة واسعة من أسهم السوق الأول وكذلك السوق الرئيسي زخم شرائي كبير، وهو ما دفع العديد من هذه الأسهم إلى تسجيل مكاسب سوقية ملحوظة، كما أن إعلان شركة </a:t>
            </a:r>
            <a:r>
              <a:rPr lang="en-US" sz="1100" dirty="0" smtClean="0">
                <a:latin typeface="Calibri" panose="020F0502020204030204" pitchFamily="34" charset="0"/>
                <a:ea typeface="Calibri" panose="020F0502020204030204" pitchFamily="34" charset="0"/>
                <a:cs typeface="Calibri" panose="020F0502020204030204" pitchFamily="34" charset="0"/>
              </a:rPr>
              <a:t>Pfizer</a:t>
            </a:r>
            <a:r>
              <a:rPr lang="ar-SA" sz="1100" dirty="0" smtClean="0">
                <a:latin typeface="Calibri" panose="020F0502020204030204" pitchFamily="34" charset="0"/>
                <a:ea typeface="Calibri" panose="020F0502020204030204" pitchFamily="34" charset="0"/>
                <a:cs typeface="Calibri" panose="020F0502020204030204" pitchFamily="34" charset="0"/>
              </a:rPr>
              <a:t>، </a:t>
            </a:r>
            <a:r>
              <a:rPr lang="en-US" sz="1100" dirty="0" err="1">
                <a:latin typeface="Calibri" panose="020F0502020204030204" pitchFamily="34" charset="0"/>
                <a:ea typeface="Calibri" panose="020F0502020204030204" pitchFamily="34" charset="0"/>
                <a:cs typeface="Calibri" panose="020F0502020204030204" pitchFamily="34" charset="0"/>
              </a:rPr>
              <a:t>BioNTech</a:t>
            </a:r>
            <a:r>
              <a:rPr lang="ar-SA" sz="1100" dirty="0">
                <a:latin typeface="Calibri" panose="020F0502020204030204" pitchFamily="34" charset="0"/>
                <a:ea typeface="Calibri" panose="020F0502020204030204" pitchFamily="34" charset="0"/>
                <a:cs typeface="Calibri" panose="020F0502020204030204" pitchFamily="34" charset="0"/>
              </a:rPr>
              <a:t> عن فاعلية لقاحهما والتي تتجاوز 90%، خلق حالة من الإنتعاش لدى الأسواق المالية، وهو ما عزز من مكاسب بورصة الكويت أيضا، حيث نجحت شريحة واسعة من الأسهم من مواصلة تحقيق مكاسبها السوقية ، خاصة تلك الأسهم التي تضررت كثيرا من  تداعيات جائحة كوفيد 19 وتوقف حركة السفر، لكن عودة موجة الضغوط البيعية مرة أخرى خلال الجلستين الأخيرتين، </a:t>
            </a:r>
            <a:r>
              <a:rPr lang="ar-SA" sz="1100" dirty="0">
                <a:ea typeface="Calibri" panose="020F0502020204030204" pitchFamily="34" charset="0"/>
                <a:cs typeface="Calibri" panose="020F0502020204030204" pitchFamily="34" charset="0"/>
              </a:rPr>
              <a:t>دفع كافة مؤشرات البورصة إلى الإقفال في النطاق السلبي، ماحية بذلك أغلب مكاسب الأسبوع، ولعل ارتفاع المعدل اليومي </a:t>
            </a:r>
            <a:r>
              <a:rPr lang="ar-SA" sz="1100" dirty="0" smtClean="0">
                <a:ea typeface="Calibri" panose="020F0502020204030204" pitchFamily="34" charset="0"/>
                <a:cs typeface="Calibri" panose="020F0502020204030204" pitchFamily="34" charset="0"/>
              </a:rPr>
              <a:t>لقيم </a:t>
            </a:r>
            <a:r>
              <a:rPr lang="ar-SA" sz="1100" dirty="0">
                <a:ea typeface="Calibri" panose="020F0502020204030204" pitchFamily="34" charset="0"/>
                <a:cs typeface="Calibri" panose="020F0502020204030204" pitchFamily="34" charset="0"/>
              </a:rPr>
              <a:t>وأحجام التداول بشكل لافت، يشير إلى حجم عمليات الزخم البيعي والشرائ الإنتقائي في ذات الوقت الذي شهدته أسهم البورصة بشكل عام، وأسهم السوق الأول بشكل خاص</a:t>
            </a:r>
            <a:r>
              <a:rPr lang="ar-SA" sz="1100" dirty="0" smtClean="0">
                <a:ea typeface="Calibri" panose="020F0502020204030204" pitchFamily="34" charset="0"/>
                <a:cs typeface="Calibri" panose="020F0502020204030204" pitchFamily="34" charset="0"/>
              </a:rPr>
              <a:t>.</a:t>
            </a:r>
          </a:p>
          <a:p>
            <a:pPr algn="justLow" rtl="1">
              <a:lnSpc>
                <a:spcPct val="150000"/>
              </a:lnSpc>
              <a:spcAft>
                <a:spcPts val="800"/>
              </a:spcAft>
            </a:pPr>
            <a:r>
              <a:rPr lang="ar-SA" sz="1100" dirty="0" smtClean="0">
                <a:latin typeface="Calibri" panose="020F0502020204030204" pitchFamily="34" charset="0"/>
                <a:ea typeface="Calibri" panose="020F0502020204030204" pitchFamily="34" charset="0"/>
                <a:cs typeface="Calibri" panose="020F0502020204030204" pitchFamily="34" charset="0"/>
              </a:rPr>
              <a:t>ومن </a:t>
            </a:r>
            <a:r>
              <a:rPr lang="ar-SA" sz="1100" dirty="0">
                <a:latin typeface="Calibri" panose="020F0502020204030204" pitchFamily="34" charset="0"/>
                <a:ea typeface="Calibri" panose="020F0502020204030204" pitchFamily="34" charset="0"/>
                <a:cs typeface="Calibri" panose="020F0502020204030204" pitchFamily="34" charset="0"/>
              </a:rPr>
              <a:t>جهة أخرى، فإن افصاحات الشركات المدرجة للبيانات المالية الفصلية لفترة التسعة أشهر المنتهية في 30 سبتمبر 2020، لا تزال تتوالى تباعا، والتي جاءت في مجملها حتى الآن مزيجا بين تراجع واضح في الأرباح لدى بعض الشركات أو تسجيل خسائر ملحوظة لدى البعض الآخر، وهو ما ألقى بظلاله على أجواء التداول بشكل عام.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b="1" u="sng" dirty="0" smtClean="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p>
          <a:p>
            <a:pPr marL="171450" lvl="0" indent="-171450" algn="justLow" rtl="1">
              <a:lnSpc>
                <a:spcPct val="150000"/>
              </a:lnSpc>
              <a:spcAft>
                <a:spcPts val="800"/>
              </a:spcAft>
              <a:buFont typeface="Arial" panose="020B0604020202020204" pitchFamily="34" charset="0"/>
              <a:buChar char="•"/>
            </a:pPr>
            <a:r>
              <a:rPr lang="ar-SA" sz="1050" dirty="0">
                <a:latin typeface="Calibri" panose="020F0502020204030204" pitchFamily="34" charset="0"/>
                <a:ea typeface="Calibri" panose="020F0502020204030204" pitchFamily="34" charset="0"/>
                <a:cs typeface="Calibri" panose="020F0502020204030204" pitchFamily="34" charset="0"/>
              </a:rPr>
              <a:t>ارتفعت أرباح شركة بورصة الكويت للأوراق المالية بنسبة 218.8% إلى 21.8 مليون د.ك لفترة التسعة أشهر المنتهية في 30 سبتمبر 2020</a:t>
            </a:r>
            <a:r>
              <a:rPr lang="ar-SA" sz="1050" dirty="0" smtClean="0">
                <a:latin typeface="Calibri" panose="020F0502020204030204" pitchFamily="34" charset="0"/>
                <a:ea typeface="Calibri" panose="020F0502020204030204" pitchFamily="34" charset="0"/>
                <a:cs typeface="Calibri" panose="020F0502020204030204" pitchFamily="34" charset="0"/>
              </a:rPr>
              <a:t>.</a:t>
            </a:r>
            <a:endParaRPr lang="en-US" sz="105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76836" y="2730761"/>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950516712"/>
              </p:ext>
            </p:extLst>
          </p:nvPr>
        </p:nvGraphicFramePr>
        <p:xfrm>
          <a:off x="1722438" y="1196975"/>
          <a:ext cx="4991100" cy="1371600"/>
        </p:xfrm>
        <a:graphic>
          <a:graphicData uri="http://schemas.openxmlformats.org/presentationml/2006/ole">
            <mc:AlternateContent xmlns:mc="http://schemas.openxmlformats.org/markup-compatibility/2006">
              <mc:Choice xmlns:v="urn:schemas-microsoft-com:vml" Requires="v">
                <p:oleObj spid="_x0000_s131651"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22438" y="1196975"/>
                        <a:ext cx="4991100" cy="1371600"/>
                      </a:xfrm>
                      <a:prstGeom prst="rect">
                        <a:avLst/>
                      </a:prstGeom>
                    </p:spPr>
                  </p:pic>
                </p:oleObj>
              </mc:Fallback>
            </mc:AlternateContent>
          </a:graphicData>
        </a:graphic>
      </p:graphicFrame>
      <p:sp>
        <p:nvSpPr>
          <p:cNvPr id="11" name="Text Placeholder 14"/>
          <p:cNvSpPr txBox="1">
            <a:spLocks/>
          </p:cNvSpPr>
          <p:nvPr/>
        </p:nvSpPr>
        <p:spPr bwMode="gray">
          <a:xfrm>
            <a:off x="3544840" y="2533802"/>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369382"/>
            <a:ext cx="6542429" cy="7007046"/>
          </a:xfrm>
          <a:prstGeom prst="rect">
            <a:avLst/>
          </a:prstGeom>
          <a:solidFill>
            <a:schemeClr val="bg1">
              <a:lumMod val="95000"/>
            </a:schemeClr>
          </a:solidFill>
        </p:spPr>
        <p:txBody>
          <a:bodyPr wrap="square">
            <a:spAutoFit/>
          </a:bodyPr>
          <a:lstStyle/>
          <a:p>
            <a:pPr marL="171450" lvl="0" indent="-171450" algn="justLow" rtl="1">
              <a:lnSpc>
                <a:spcPct val="150000"/>
              </a:lnSpc>
              <a:spcAft>
                <a:spcPts val="800"/>
              </a:spcAft>
              <a:buFont typeface="Wingdings" panose="05000000000000000000" pitchFamily="2" charset="2"/>
              <a:buChar char="§"/>
            </a:pPr>
            <a:r>
              <a:rPr lang="ar-SA" sz="1000" dirty="0" smtClean="0">
                <a:latin typeface="Calibri" panose="020F0502020204030204" pitchFamily="34" charset="0"/>
                <a:ea typeface="Calibri" panose="020F0502020204030204" pitchFamily="34" charset="0"/>
                <a:cs typeface="Calibri" panose="020F0502020204030204" pitchFamily="34" charset="0"/>
              </a:rPr>
              <a:t>ارتفعت </a:t>
            </a:r>
            <a:r>
              <a:rPr lang="ar-SA" sz="1000" dirty="0">
                <a:latin typeface="Calibri" panose="020F0502020204030204" pitchFamily="34" charset="0"/>
                <a:ea typeface="Calibri" panose="020F0502020204030204" pitchFamily="34" charset="0"/>
                <a:cs typeface="Calibri" panose="020F0502020204030204" pitchFamily="34" charset="0"/>
              </a:rPr>
              <a:t>أرباح شركة الخليج للكابلات والصناعات الكهربائية بنسبة 25% إلى 5.5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ارتفعت أرباح الشركة الكويتية لبناء المعامل والمقاولات بنسبة 25% إلى 4.5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ارتفعت أرباح شركة شمال الزور الأولى للطاقة والمياه بنسبة 2% إلى 9.5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تراجعت أرباح البنك الأهلي المتحد –البحرين- بنسبة %26.2 إلى 125.5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تراجعت أرباح بنك الكويت الدولي بنسبة %95.6 إلى 568 ألف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تراجعت أرباح شركة أجيليتي للمخازن العمومية بنسبة %50.4 إلى 31.5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تراجعت أرباح شركة عقارات الكويت بنسبة 55.4% إلى 3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تراجعت أرباح شركة المباني بنسبة 77.6% إلى 9.5 مليون د.ك لفترة التسعة أشهر المنتهية في 30 سبتمبر 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بلغت خسائر  بنك وربة 11.4 مليون د.ك لفترة التسعة أشهر المنتهية في 30 سبتمبر2020.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بلغت خسائر شركة المتكاملة القابضة 1.6 مليون د.ك لفترة التسعة أشهر المنتهية في 30 سبتمبر2020.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بلغت خسائر مجموعة الصناعات الوطنية القابضة 55.1 مليون د.ك لفترة التسعة أشهر المنتهية في 30 سبتمبر2020.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ارتفعت خسائر شركة الساحل للتنمية والإستثمار بنسبة 285.5% إلى 4.3 مليون د.ك لفترة التسعة أشهر المنتهية في 30 سبتمبر2020.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أعلنت شركة مجموعة الخصوصية القابضة عن ترسية مناقصة بقيمة 1.2مليون د.ك على أحدى شركاتها التابعة، لصالح مؤسسة المواني الكويتية.</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أعلنت شركة عقارات الكويت عن شراء عدد 2 أصل عقاري بقيمة 2.5 مليون د.ك بعائد سنوي متوقع 8.3% </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أفادت شركة منشآت للمشاريع العقارية عن تسلمها نتائج تقويم الأصول المملوكة لها والتي كانت محل تحفظ من قِبل مراقبي الحسابات، حيث أظهر هذا التقييم تحقيق الشركة خسائر  تبلغ نحو 9.5 مليون د.ك، للبيانات المرحلية للربع الثاني المنتهي في 30/06/2020.</a:t>
            </a:r>
            <a:endParaRPr lang="en-US" sz="10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cs typeface="Calibri" panose="020F0502020204030204" pitchFamily="34" charset="0"/>
              </a:rPr>
              <a:t>أعلنت هيئة أسواق المال عن ايقاف التداولات على سهم شركة البريق القابضة اعتبارا من يوم الثلاثاء الموافق 10/11/2020 وحتى إشعار آخر، وذلك بعد الإنتهاء من أعمال التحقيق والتدقيق على التعاملات التي تمت على السهم يوم الأثنين 9/11/2020، والتي هوى فيها سعر السهم بنسبة 74% </a:t>
            </a:r>
            <a:endParaRPr lang="en-US" sz="10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cs typeface="Calibri" panose="020F0502020204030204" pitchFamily="34" charset="0"/>
              </a:rPr>
              <a:t>شهدت أسعار النفط انتعاشا ملحوظا خلال تداولات الأسبوع، حيث نجح خام برنت من الصعود مجددا  فوق مستوى 41 دولار أمريكي، عقب تراجعه إلى أدنى مستوى له منذ شهر مايو الماضي وهو 35.75 دولار أمريكي، يأتي هذا الإرتفاع وسط متابعة مستجدات الإنتخابات الأمريكية. ومن ناحية أخرى أظهرت بيانات معهد البترول الأمريكي عن ارتفاع مخزونات النفط في الولايات المتحدة بمقدار 4.6 مليون برميل</a:t>
            </a:r>
            <a:r>
              <a:rPr lang="ar-SA" sz="1200" dirty="0">
                <a:solidFill>
                  <a:srgbClr val="000000"/>
                </a:solidFill>
                <a:latin typeface="Calibri" panose="020F0502020204030204" pitchFamily="34" charset="0"/>
                <a:ea typeface="Calibri" panose="020F0502020204030204" pitchFamily="34" charset="0"/>
              </a:rPr>
              <a:t>.</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SA" sz="1000" dirty="0"/>
              <a:t> </a:t>
            </a:r>
            <a:r>
              <a:rPr lang="ar-SA" sz="1000" dirty="0" smtClean="0"/>
              <a:t>الخدمات الإستهلاكية الرابحين بنسبة 5.6%، تلاه قطاع التأمين بنسبة 2.9%، في حين تراجع </a:t>
            </a:r>
            <a:r>
              <a:rPr lang="ar-SA" sz="1000" dirty="0"/>
              <a:t>قطاع </a:t>
            </a:r>
            <a:r>
              <a:rPr lang="ar-SA" sz="1000" dirty="0" smtClean="0"/>
              <a:t>الخدمات المالية بنسبة 0.8%، وقطاع النفط والغاز بنسبة 0.3%.</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الصناعة وقطاع </a:t>
            </a:r>
            <a:r>
              <a:rPr lang="ar-SA" sz="1000" dirty="0"/>
              <a:t>الخدمات المالية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61.6</a:t>
            </a:r>
            <a:r>
              <a:rPr lang="ar-KW" sz="1000" dirty="0" smtClean="0"/>
              <a:t>%</a:t>
            </a:r>
            <a:r>
              <a:rPr lang="ar-SA" sz="1000" dirty="0" smtClean="0"/>
              <a:t>، 10% 9.5%</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البنوك </a:t>
            </a:r>
            <a:r>
              <a:rPr lang="ar-SA" sz="1000" dirty="0" smtClean="0"/>
              <a:t>وقطاع الخدمات المالية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38</a:t>
            </a:r>
            <a:r>
              <a:rPr lang="ar-KW" sz="1000" dirty="0" smtClean="0"/>
              <a:t>%</a:t>
            </a:r>
            <a:r>
              <a:rPr lang="ar-SA" sz="1000" dirty="0" smtClean="0"/>
              <a:t>،</a:t>
            </a:r>
            <a:r>
              <a:rPr lang="ar-KW" sz="1000" dirty="0" smtClean="0"/>
              <a:t> </a:t>
            </a:r>
            <a:r>
              <a:rPr lang="ar-SA" sz="1000" dirty="0" smtClean="0"/>
              <a:t>25.9</a:t>
            </a:r>
            <a:r>
              <a:rPr lang="ar-KW" sz="1000" dirty="0" smtClean="0"/>
              <a:t>%و</a:t>
            </a:r>
            <a:r>
              <a:rPr lang="ar-SA" sz="1000" dirty="0" smtClean="0"/>
              <a:t> 15.1%</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4092185455"/>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5877"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575090311"/>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878"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25872153"/>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879"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الكويت الوطني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75.1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829 فلس متراجعا بنسبة 1.2%</a:t>
            </a:r>
            <a:r>
              <a:rPr lang="ar-KW" sz="1000" dirty="0" smtClean="0"/>
              <a:t>،</a:t>
            </a:r>
            <a:r>
              <a:rPr lang="ar-SA" sz="1000" dirty="0" smtClean="0"/>
              <a:t> وجاء سهم </a:t>
            </a:r>
            <a:r>
              <a:rPr lang="ar-SA" sz="1000" dirty="0"/>
              <a:t>التمويل الكويتي بالمركز </a:t>
            </a:r>
            <a:r>
              <a:rPr lang="ar-SA" sz="1000" dirty="0" smtClean="0"/>
              <a:t>الثاني </a:t>
            </a:r>
            <a:r>
              <a:rPr lang="ar-SA" sz="1000" dirty="0"/>
              <a:t>بقيمة تداول بلغ</a:t>
            </a:r>
            <a:r>
              <a:rPr lang="ar-KW" sz="1000" dirty="0"/>
              <a:t>ت</a:t>
            </a:r>
            <a:r>
              <a:rPr lang="ar-SA" sz="1000" dirty="0"/>
              <a:t> </a:t>
            </a:r>
            <a:r>
              <a:rPr lang="ar-SA" sz="1000" dirty="0" smtClean="0"/>
              <a:t>59.2</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680 فلس </a:t>
            </a:r>
            <a:r>
              <a:rPr lang="ar-SA" sz="1000" dirty="0" smtClean="0"/>
              <a:t>مرتفعا </a:t>
            </a:r>
            <a:r>
              <a:rPr lang="ar-SA" sz="1000" dirty="0" smtClean="0"/>
              <a:t>بنسبة 2.7%، </a:t>
            </a:r>
            <a:r>
              <a:rPr lang="ar-KW" sz="1000" dirty="0" smtClean="0"/>
              <a:t>ثم </a:t>
            </a:r>
            <a:r>
              <a:rPr lang="ar-SA" sz="1000" dirty="0"/>
              <a:t>جاء </a:t>
            </a:r>
            <a:r>
              <a:rPr lang="ar-SA" sz="1000" dirty="0" smtClean="0"/>
              <a:t>سهم</a:t>
            </a:r>
            <a:r>
              <a:rPr lang="ar-KW" sz="1000" dirty="0" smtClean="0"/>
              <a:t> </a:t>
            </a:r>
            <a:r>
              <a:rPr lang="ar-SA" sz="1000" dirty="0" smtClean="0"/>
              <a:t>شركة الإتصالات المتنقلة بالمركز </a:t>
            </a:r>
            <a:r>
              <a:rPr lang="ar-KW" sz="1000" dirty="0"/>
              <a:t>الثالث</a:t>
            </a:r>
            <a:r>
              <a:rPr lang="ar-SA" sz="1000" dirty="0"/>
              <a:t> بقيمة تداول </a:t>
            </a:r>
            <a:r>
              <a:rPr lang="ar-SA" sz="1000" dirty="0" smtClean="0"/>
              <a:t>بلغت 27.8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616 فلس</a:t>
            </a:r>
            <a:r>
              <a:rPr lang="ar-SA" sz="1000" dirty="0"/>
              <a:t> </a:t>
            </a:r>
            <a:r>
              <a:rPr lang="ar-SA" sz="1000" dirty="0" smtClean="0"/>
              <a:t>مرتفعا بنسبة 2.8%.</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5,678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5,218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2,665</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93917948"/>
              </p:ext>
            </p:extLst>
          </p:nvPr>
        </p:nvGraphicFramePr>
        <p:xfrm>
          <a:off x="152400" y="1138238"/>
          <a:ext cx="6591300" cy="4029075"/>
        </p:xfrm>
        <a:graphic>
          <a:graphicData uri="http://schemas.openxmlformats.org/presentationml/2006/ole">
            <mc:AlternateContent xmlns:mc="http://schemas.openxmlformats.org/markup-compatibility/2006">
              <mc:Choice xmlns:v="urn:schemas-microsoft-com:vml" Requires="v">
                <p:oleObj spid="_x0000_s136432"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38238"/>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67037717"/>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433"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طيران الجزيرة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6.4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630</a:t>
            </a:r>
            <a:r>
              <a:rPr lang="ar-KW" sz="1000" dirty="0" smtClean="0"/>
              <a:t> </a:t>
            </a:r>
            <a:r>
              <a:rPr lang="ar-SA" sz="1000" dirty="0" smtClean="0"/>
              <a:t>فلس مرتفعا بنسبة </a:t>
            </a:r>
            <a:r>
              <a:rPr lang="en-US" sz="1000" dirty="0" smtClean="0"/>
              <a:t>19.1</a:t>
            </a:r>
            <a:r>
              <a:rPr lang="ar-SA" sz="1000" dirty="0" smtClean="0"/>
              <a:t>%</a:t>
            </a:r>
            <a:r>
              <a:rPr lang="ar-KW" sz="1000" dirty="0" smtClean="0"/>
              <a:t>، </a:t>
            </a:r>
            <a:r>
              <a:rPr lang="ar-SA" sz="1000" dirty="0" smtClean="0"/>
              <a:t>وجاء سهم شركة </a:t>
            </a:r>
            <a:r>
              <a:rPr lang="ar-SA" sz="1000" dirty="0"/>
              <a:t>أعيان للإجارة والإستثمار </a:t>
            </a:r>
            <a:r>
              <a:rPr lang="ar-SA" sz="1000" dirty="0" smtClean="0"/>
              <a:t>بالمركز الثاني </a:t>
            </a:r>
            <a:r>
              <a:rPr lang="ar-SA" sz="1000" dirty="0"/>
              <a:t>بقيمة تداول بلغت </a:t>
            </a:r>
            <a:r>
              <a:rPr lang="ar-SA" sz="1000" dirty="0" smtClean="0"/>
              <a:t>4.7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87.8 </a:t>
            </a:r>
            <a:r>
              <a:rPr lang="ar-SA" sz="1000" dirty="0"/>
              <a:t>فلس </a:t>
            </a:r>
            <a:r>
              <a:rPr lang="ar-SA" sz="1000" dirty="0" smtClean="0"/>
              <a:t>مرتفعا </a:t>
            </a:r>
            <a:r>
              <a:rPr lang="ar-SA" sz="1000" dirty="0"/>
              <a:t>بنسبة </a:t>
            </a:r>
            <a:r>
              <a:rPr lang="ar-SA" sz="1000" dirty="0" smtClean="0"/>
              <a:t>3.5%، ثم جاء </a:t>
            </a:r>
            <a:r>
              <a:rPr lang="ar-SA" sz="1000" dirty="0"/>
              <a:t>سهم</a:t>
            </a:r>
            <a:r>
              <a:rPr lang="ar-KW" sz="1000" dirty="0"/>
              <a:t> </a:t>
            </a:r>
            <a:r>
              <a:rPr lang="ar-SA" sz="1000" dirty="0" smtClean="0"/>
              <a:t>شركة ألافكو لتمويل شراء وتأجير الطائرات بالمركز الثالث </a:t>
            </a:r>
            <a:r>
              <a:rPr lang="ar-SA" sz="1000" dirty="0"/>
              <a:t>بقيمة تداول بلغ</a:t>
            </a:r>
            <a:r>
              <a:rPr lang="ar-KW" sz="1000" dirty="0"/>
              <a:t>ت</a:t>
            </a:r>
            <a:r>
              <a:rPr lang="ar-SA" sz="1000" dirty="0"/>
              <a:t> </a:t>
            </a:r>
            <a:r>
              <a:rPr lang="ar-SA" sz="1000" dirty="0" smtClean="0"/>
              <a:t>2.5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166 </a:t>
            </a:r>
            <a:r>
              <a:rPr lang="ar-SA" sz="1000" dirty="0"/>
              <a:t>فلس </a:t>
            </a:r>
            <a:r>
              <a:rPr lang="ar-SA" sz="1000" dirty="0" smtClean="0"/>
              <a:t>مرتفعا بنسبة 5.7%.</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606</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441</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2363595039"/>
              </p:ext>
            </p:extLst>
          </p:nvPr>
        </p:nvGraphicFramePr>
        <p:xfrm>
          <a:off x="166688" y="1150938"/>
          <a:ext cx="6600825" cy="2314575"/>
        </p:xfrm>
        <a:graphic>
          <a:graphicData uri="http://schemas.openxmlformats.org/presentationml/2006/ole">
            <mc:AlternateContent xmlns:mc="http://schemas.openxmlformats.org/markup-compatibility/2006">
              <mc:Choice xmlns:v="urn:schemas-microsoft-com:vml" Requires="v">
                <p:oleObj spid="_x0000_s134711"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50938"/>
                        <a:ext cx="6600825"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55966356"/>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4712"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991836584"/>
              </p:ext>
            </p:extLst>
          </p:nvPr>
        </p:nvGraphicFramePr>
        <p:xfrm>
          <a:off x="152400" y="3590925"/>
          <a:ext cx="6586537" cy="2314575"/>
        </p:xfrm>
        <a:graphic>
          <a:graphicData uri="http://schemas.openxmlformats.org/presentationml/2006/ole">
            <mc:AlternateContent xmlns:mc="http://schemas.openxmlformats.org/markup-compatibility/2006">
              <mc:Choice xmlns:v="urn:schemas-microsoft-com:vml" Requires="v">
                <p:oleObj spid="_x0000_s137548" name="Worksheet" r:id="rId5" imgW="6515249" imgH="2314575" progId="Excel.Sheet.12">
                  <p:link updateAutomatic="1"/>
                </p:oleObj>
              </mc:Choice>
              <mc:Fallback>
                <p:oleObj name="Worksheet" r:id="rId5" imgW="6515249" imgH="2314575" progId="Excel.Sheet.12">
                  <p:link updateAutomatic="1"/>
                  <p:pic>
                    <p:nvPicPr>
                      <p:cNvPr id="0" name=""/>
                      <p:cNvPicPr/>
                      <p:nvPr/>
                    </p:nvPicPr>
                    <p:blipFill>
                      <a:blip r:embed="rId6"/>
                      <a:stretch>
                        <a:fillRect/>
                      </a:stretch>
                    </p:blipFill>
                    <p:spPr>
                      <a:xfrm>
                        <a:off x="152400" y="3590925"/>
                        <a:ext cx="6586537"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78534983"/>
              </p:ext>
            </p:extLst>
          </p:nvPr>
        </p:nvGraphicFramePr>
        <p:xfrm>
          <a:off x="152399" y="1212410"/>
          <a:ext cx="6586538" cy="2314575"/>
        </p:xfrm>
        <a:graphic>
          <a:graphicData uri="http://schemas.openxmlformats.org/presentationml/2006/ole">
            <mc:AlternateContent xmlns:mc="http://schemas.openxmlformats.org/markup-compatibility/2006">
              <mc:Choice xmlns:v="urn:schemas-microsoft-com:vml" Requires="v">
                <p:oleObj spid="_x0000_s137549"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52399" y="1212410"/>
                        <a:ext cx="6586538"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872422887"/>
              </p:ext>
            </p:extLst>
          </p:nvPr>
        </p:nvGraphicFramePr>
        <p:xfrm>
          <a:off x="152399" y="6030913"/>
          <a:ext cx="6586539" cy="2314575"/>
        </p:xfrm>
        <a:graphic>
          <a:graphicData uri="http://schemas.openxmlformats.org/presentationml/2006/ole">
            <mc:AlternateContent xmlns:mc="http://schemas.openxmlformats.org/markup-compatibility/2006">
              <mc:Choice xmlns:v="urn:schemas-microsoft-com:vml" Requires="v">
                <p:oleObj spid="_x0000_s137550"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399" y="6030913"/>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17361</TotalTime>
  <Words>1422</Words>
  <Application>Microsoft Office PowerPoint</Application>
  <PresentationFormat>On-screen Show (4:3)</PresentationFormat>
  <Paragraphs>83</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3582</cp:revision>
  <cp:lastPrinted>2019-01-10T11:21:43Z</cp:lastPrinted>
  <dcterms:created xsi:type="dcterms:W3CDTF">2015-01-14T07:25:06Z</dcterms:created>
  <dcterms:modified xsi:type="dcterms:W3CDTF">2020-11-12T11:54:50Z</dcterms:modified>
</cp:coreProperties>
</file>